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2"/>
  </p:notesMasterIdLst>
  <p:sldIdLst>
    <p:sldId id="358" r:id="rId2"/>
    <p:sldId id="359" r:id="rId3"/>
    <p:sldId id="360" r:id="rId4"/>
    <p:sldId id="381" r:id="rId5"/>
    <p:sldId id="382" r:id="rId6"/>
    <p:sldId id="383" r:id="rId7"/>
    <p:sldId id="378" r:id="rId8"/>
    <p:sldId id="385" r:id="rId9"/>
    <p:sldId id="386" r:id="rId10"/>
    <p:sldId id="387" r:id="rId11"/>
    <p:sldId id="388" r:id="rId12"/>
    <p:sldId id="389" r:id="rId13"/>
    <p:sldId id="390" r:id="rId14"/>
    <p:sldId id="372" r:id="rId15"/>
    <p:sldId id="384" r:id="rId16"/>
    <p:sldId id="379" r:id="rId17"/>
    <p:sldId id="380" r:id="rId18"/>
    <p:sldId id="391" r:id="rId19"/>
    <p:sldId id="393" r:id="rId20"/>
    <p:sldId id="326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24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641A7-CB91-4ED3-816A-70E90110DD91}" type="datetimeFigureOut">
              <a:rPr lang="en-US" smtClean="0"/>
              <a:pPr/>
              <a:t>08-Dec-23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2CC985-A42A-4542-9693-57CE87A9CA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02020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8ED89BD2-8711-4E55-ABB5-29C1E186740A}" type="datetimeFigureOut">
              <a:rPr lang="en-US" smtClean="0"/>
              <a:pPr/>
              <a:t>08-Dec-23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214959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08-Dec-23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16542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08-Dec-23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7555835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08-Dec-23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2587924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08-Dec-23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788463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08-Dec-23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3797952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08-Dec-23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5491458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08-Dec-23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4625101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08-Dec-23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100811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08-Dec-23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00141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08-Dec-23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764793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08-Dec-23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42572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08-Dec-23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523906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08-Dec-23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101218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08-Dec-23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4911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08-Dec-23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60463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89BD2-8711-4E55-ABB5-29C1E186740A}" type="datetimeFigureOut">
              <a:rPr lang="en-US" smtClean="0"/>
              <a:pPr/>
              <a:t>08-Dec-23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2909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ED89BD2-8711-4E55-ABB5-29C1E186740A}" type="datetimeFigureOut">
              <a:rPr lang="en-US" smtClean="0"/>
              <a:pPr/>
              <a:t>08-Dec-23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67DE26C-328D-42C7-BD20-8C9B0D574C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1321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B54CB27-8239-4545-8E89-1C2718E328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4442" y="1213780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 sz="4400" cap="all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Медицина као друштвени и културни ентитет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537259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Медицина као друштвени и културни ентитет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Медицина игра кључну улогу у друштву јер се бави очувањем и унапређењем здравља људи. </a:t>
            </a:r>
          </a:p>
          <a:p>
            <a:r>
              <a:rPr lang="ru-RU" dirty="0"/>
              <a:t>Здравље је основна компонента људског благостања и медицина је одговорна за пружање бриге и лечења како би се осигурало да људи живе дуже и квалитетније животе.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155707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Медицина као друштвени и културни ентитет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Медицина поставља бројна етичка и морална питања. </a:t>
            </a:r>
          </a:p>
          <a:p>
            <a:r>
              <a:rPr lang="ru-RU" dirty="0"/>
              <a:t>Одлуке о лечењу, пристанку пацијената, истраживањима на људима и многа друга питања повезана с медицином дубоко су укорењена у друштвеним и културним вредностима.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35291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Медицина као друштвени и културни ентитет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Развој медицине током векова одражава друштвене и културне промене. </a:t>
            </a:r>
          </a:p>
          <a:p>
            <a:r>
              <a:rPr lang="ru-RU" dirty="0"/>
              <a:t>Различите епохе и цивилизације развијале су своје методе лечења и разумевање тела и болести, што је обликовало историју медицине као део културног наслеђа.</a:t>
            </a:r>
          </a:p>
          <a:p>
            <a:r>
              <a:rPr lang="ru-RU" dirty="0"/>
              <a:t>Многи друштвени и културни контексти укључују алтернативне медицинске приступе, као што су традиционална кинеска медицина, ајурведа, или народна медицина. Интеграција ових приступа у савремену медицину представља изазов и рефлектује културне вредности и различите погледе на здравље и болест.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640594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Медицина као друштвени и културни ентитет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Превенција болести, кампање за промоцију здравља, и политике јавног здравља често су резултат друштвених иницијатива. Медицина је део ширег друштвеног напора да се унапреди опште здравље популације.</a:t>
            </a:r>
          </a:p>
          <a:p>
            <a:r>
              <a:rPr lang="ru-RU" dirty="0"/>
              <a:t>Mедицина је нераскидиво повезана са друштвом и културом у којем функционише. Разумевање ових друштвених и културних аспеката медицине кључно је за пружање ефикасне и прилагођене здравствене неге, као и за разумевање утицаја медицине на људске заједнице и њихову културу.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726630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Медицина као друштвени и културни ентитет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Са брзим развојем комуникацијске технологије и мобилности, медицина је постала глобална. Размена информација, истраживање, и приступ здравственој заштити сада прелази границе држава и континената.</a:t>
            </a:r>
          </a:p>
          <a:p>
            <a:r>
              <a:rPr lang="ru-RU" dirty="0"/>
              <a:t>Ове фазе у развоју медицине илуструју континуирани напредак и еволуцију ове дисциплине. </a:t>
            </a:r>
          </a:p>
          <a:p>
            <a:r>
              <a:rPr lang="ru-RU" dirty="0"/>
              <a:t>Медицина се константно прилагођава новим сазнањима и технологијама, друштвеним променама и потребама пацијената како би обезбедила бољу здравствену негу.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105462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Глобализација медицине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Убрзани развој медицине није настао само као последица напретка природних наука и технике, већ и због динамичног друштвеног и економског преображаја. </a:t>
            </a:r>
          </a:p>
          <a:p>
            <a:r>
              <a:rPr lang="ru-RU" dirty="0"/>
              <a:t>Друштва у коме су јачала права човека, једнакост међу људима, слобода мишљења, речи и научних истраживања, ослобођених утицаја цркве и догматизма је утицало на уклањање друштвеног и лекарског конзервативизма и условило развој концепта модерне, на научним принципима засноване медицине.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448121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Kултура медицине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Kултура медицине обухвата скуп вредности, веровања, обичаја, норми и пракси који обликују и утичу на медицинску праксу и понашање у здравственом сектору. </a:t>
            </a:r>
          </a:p>
          <a:p>
            <a:r>
              <a:rPr lang="ru-RU" dirty="0"/>
              <a:t>Ова култура игра кључну улогу у обликовању односа између пацијената и здравствених радника, као и у начину на који се дијагнозе постављају и терапије примењују.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754786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Kултура медицине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Разумевање културе медицине кључно је за пружање квалитетне и адекватне здравствене заштите. </a:t>
            </a:r>
          </a:p>
          <a:p>
            <a:r>
              <a:rPr lang="ru-RU" dirty="0"/>
              <a:t>Здравствени радници морају бити свесни културних разлика и вредности како би боље разумели потребе и очекивања пацијената и осигурали да њихова пракса буде прилагођена различитим културним контекстима.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002273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6361" y="2398436"/>
            <a:ext cx="9601196" cy="3318936"/>
          </a:xfrm>
        </p:spPr>
        <p:txBody>
          <a:bodyPr>
            <a:normAutofit/>
          </a:bodyPr>
          <a:lstStyle/>
          <a:p>
            <a:r>
              <a:rPr lang="ru-RU" dirty="0"/>
              <a:t>Медицина утиче на друштво и друштвене факторе здравља, док друштво обликује приступ медицини и начин на који се здравствена заштита пружа. </a:t>
            </a:r>
          </a:p>
          <a:p>
            <a:r>
              <a:rPr lang="ru-RU" dirty="0"/>
              <a:t>Друштвени фактори утичу на здравље појединца и популације. То укључује економске, социјалне, културне и политичке факторе. </a:t>
            </a:r>
          </a:p>
          <a:p>
            <a:r>
              <a:rPr lang="ru-RU" dirty="0"/>
              <a:t>Разумевање ових детерминанти је кључно за идентификацију узрока болести и развој ефикасних стратегија превенције.</a:t>
            </a:r>
          </a:p>
        </p:txBody>
      </p:sp>
    </p:spTree>
    <p:extLst>
      <p:ext uri="{BB962C8B-B14F-4D97-AF65-F5344CB8AC3E}">
        <p14:creationId xmlns:p14="http://schemas.microsoft.com/office/powerpoint/2010/main" xmlns="" val="19308057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Разумевање друштвено-културолошких интеракција кључно је за унапређење здравствене заштите и решавање здравствених проблема на друштвеном нивоу.</a:t>
            </a:r>
            <a:endParaRPr lang="en-US" dirty="0"/>
          </a:p>
          <a:p>
            <a:r>
              <a:rPr lang="ru-RU" dirty="0"/>
              <a:t>Друштво и култура играју кључну улогу у обликовању здравствених политика и система здравствене заштите.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55756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80745" y="1374308"/>
            <a:ext cx="9601196" cy="3318936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Историја медицине</a:t>
            </a:r>
            <a:r>
              <a:rPr lang="ru-RU" dirty="0"/>
              <a:t> је друштвена и хуманистичка област историје као науке и медицине, која се бави проучавањем развоја „уметности-вештине лечења“ или медицине у прошлости</a:t>
            </a:r>
            <a:endParaRPr lang="en-US" dirty="0"/>
          </a:p>
          <a:p>
            <a:endParaRPr lang="ru-RU" dirty="0"/>
          </a:p>
          <a:p>
            <a:r>
              <a:rPr lang="ru-RU" dirty="0"/>
              <a:t>Српски историчар Ј. Максимовић, покушавајући да нађе одговор на питање од када постоји медицина, написао је:</a:t>
            </a:r>
            <a:r>
              <a:rPr lang="en-US" dirty="0"/>
              <a:t> </a:t>
            </a:r>
            <a:r>
              <a:rPr lang="ru-RU" dirty="0"/>
              <a:t>''...да се одговор може потражити у давној прошлости, тачније у освиту људске цивилизације…”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413313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3"/>
          <p:cNvSpPr>
            <a:spLocks noGrp="1" noChangeArrowheads="1"/>
          </p:cNvSpPr>
          <p:nvPr>
            <p:ph idx="1"/>
          </p:nvPr>
        </p:nvSpPr>
        <p:spPr>
          <a:xfrm>
            <a:off x="1919288" y="1341438"/>
            <a:ext cx="82296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 typeface="Wingdings 3" panose="05040102010807070707" pitchFamily="18" charset="2"/>
              <a:buNone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ХВАЛА НА ПАЖЊИ</a:t>
            </a:r>
            <a:r>
              <a:rPr lang="sr-Latn-RS" dirty="0">
                <a:latin typeface="Calibri" panose="020F0502020204030204" pitchFamily="34" charset="0"/>
                <a:cs typeface="Calibri" panose="020F0502020204030204" pitchFamily="34" charset="0"/>
              </a:rPr>
              <a:t>!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5077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7593" y="1069508"/>
            <a:ext cx="9601196" cy="4441276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Покушавајући да дамо одговор на питање: </a:t>
            </a:r>
            <a:r>
              <a:rPr lang="ru-RU" i="1" dirty="0"/>
              <a:t>када се медицина зачела</a:t>
            </a:r>
            <a:r>
              <a:rPr lang="ru-RU" dirty="0"/>
              <a:t>...</a:t>
            </a:r>
            <a:r>
              <a:rPr lang="ru-RU" i="1" dirty="0"/>
              <a:t>и када се развила у научну дисциплину</a:t>
            </a:r>
            <a:r>
              <a:rPr lang="ru-RU" dirty="0"/>
              <a:t>, наилазимо на бројна тумачења и ставове историчара медицине.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О давно стеченом сазнању о настанку медицине говори често и познати српски историчар медицине др Владимир Станојевић, који у својим радовима каже:</a:t>
            </a:r>
          </a:p>
          <a:p>
            <a:endParaRPr lang="ru-RU" dirty="0"/>
          </a:p>
          <a:p>
            <a:r>
              <a:rPr lang="ru-RU" dirty="0"/>
              <a:t>„	... да је болест старија од живота, а лечење једно од најстаријих човекових занимања..." „...медицина као свесна терапијска и профилактичка активност сеже у далеку прошлост“...„да медицина као наука постоји од зачетка људске свести и медицинске мисли, и да њено проучавање почиње са првим траговима праисторије и појаве човековог предка...“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46839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Ф</a:t>
            </a:r>
            <a:r>
              <a:rPr lang="ru-RU" dirty="0"/>
              <a:t>аз</a:t>
            </a:r>
            <a:r>
              <a:rPr lang="en-US" dirty="0"/>
              <a:t>e</a:t>
            </a:r>
            <a:r>
              <a:rPr lang="ru-RU" dirty="0"/>
              <a:t> у развоју медицине</a:t>
            </a:r>
            <a:br>
              <a:rPr lang="ru-RU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Развој медицине кроз историју може се поделити у неколико кључних фаза, које су обликоване различитим сазнањима, технологијама и друштвеним променама. Ове фазе нису строго одвојене, већ се често преклапају и међусобно утичу, али помажу нам да боље разумемо еволуцију медицинске праксе. </a:t>
            </a:r>
            <a:endParaRPr lang="en-US" dirty="0"/>
          </a:p>
          <a:p>
            <a:r>
              <a:rPr lang="ru-RU" b="1" dirty="0"/>
              <a:t>Примитивна медицина и магија: </a:t>
            </a:r>
            <a:r>
              <a:rPr lang="ru-RU" dirty="0"/>
              <a:t>У најранијим фазама људске историје, медицина је била повезана са магијским и религијским веровањима. Лекари и шамани користили су различите обреде, биље и амајлије у покушају да лече болести. Ова фаза медицинског развоја била је обележена малим разумевањем анатомије и физиологије.</a:t>
            </a:r>
          </a:p>
        </p:txBody>
      </p:sp>
    </p:spTree>
    <p:extLst>
      <p:ext uri="{BB962C8B-B14F-4D97-AF65-F5344CB8AC3E}">
        <p14:creationId xmlns:p14="http://schemas.microsoft.com/office/powerpoint/2010/main" xmlns="" val="2692427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Ф</a:t>
            </a:r>
            <a:r>
              <a:rPr lang="ru-RU" dirty="0"/>
              <a:t>аз</a:t>
            </a:r>
            <a:r>
              <a:rPr lang="en-US" dirty="0"/>
              <a:t>e</a:t>
            </a:r>
            <a:r>
              <a:rPr lang="ru-RU" dirty="0"/>
              <a:t> у развоју медицине</a:t>
            </a:r>
            <a:br>
              <a:rPr lang="ru-RU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/>
              <a:t>Антика: </a:t>
            </a:r>
            <a:r>
              <a:rPr lang="ru-RU" dirty="0"/>
              <a:t>Период антике, посебно у старим цивилизацијама као што су древни Египат, Месопотамија, Грчка и Рим, донео је значајан напредак у медицини. Хипократ, познат као "отац медицине", успоставио је етички оквир за медицинску праксу и развио теорију хумора. Римски лекари придонели су развоју хигијене и јавног здравља.</a:t>
            </a:r>
          </a:p>
          <a:p>
            <a:r>
              <a:rPr lang="ru-RU" b="1" dirty="0"/>
              <a:t>Средњи век: </a:t>
            </a:r>
            <a:r>
              <a:rPr lang="ru-RU" dirty="0"/>
              <a:t>У средњем веку, медицина је била дубоко укорењена у црквеним доктринама. Универзитети су постали центри медицинског образовања. Међутим, напредак у анатомији и физиологији био је ограничен, а многе праксе су се темељиле на наслеђеном знању и традицији.</a:t>
            </a:r>
          </a:p>
          <a:p>
            <a:r>
              <a:rPr lang="ru-RU" b="1" dirty="0"/>
              <a:t>Ренесанса и развој експерименталне медицине: </a:t>
            </a:r>
            <a:r>
              <a:rPr lang="ru-RU" dirty="0"/>
              <a:t>Ренесанса је донела обновљено интересовање за науку и хуманизам. Андреас Весалиус, својим радом на анатомији, револуционирао је разумевање људског тела. Развој микроскопа омогућио је проучавање микроскопских организама и постављање темеља за микробиологију.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479259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Ф</a:t>
            </a:r>
            <a:r>
              <a:rPr lang="ru-RU" dirty="0"/>
              <a:t>аз</a:t>
            </a:r>
            <a:r>
              <a:rPr lang="en-US" dirty="0"/>
              <a:t>e</a:t>
            </a:r>
            <a:r>
              <a:rPr lang="ru-RU" dirty="0"/>
              <a:t> у развоју медицине</a:t>
            </a:r>
            <a:br>
              <a:rPr lang="ru-RU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buClr>
                <a:srgbClr val="83992A"/>
              </a:buClr>
            </a:pPr>
            <a:r>
              <a:rPr lang="ru-RU" sz="2200" b="1" dirty="0">
                <a:solidFill>
                  <a:prstClr val="black">
                    <a:lumMod val="85000"/>
                    <a:lumOff val="15000"/>
                  </a:prstClr>
                </a:solidFill>
              </a:rPr>
              <a:t>Модерн</a:t>
            </a:r>
            <a:r>
              <a:rPr lang="en-US" sz="2200" b="1" dirty="0">
                <a:solidFill>
                  <a:prstClr val="black">
                    <a:lumMod val="85000"/>
                    <a:lumOff val="15000"/>
                  </a:prstClr>
                </a:solidFill>
              </a:rPr>
              <a:t>a</a:t>
            </a:r>
            <a:r>
              <a:rPr lang="ru-RU" sz="2200" b="1" dirty="0">
                <a:solidFill>
                  <a:prstClr val="black">
                    <a:lumMod val="85000"/>
                    <a:lumOff val="15000"/>
                  </a:prstClr>
                </a:solidFill>
              </a:rPr>
              <a:t> медицин</a:t>
            </a:r>
            <a:r>
              <a:rPr lang="en-US" sz="2200" b="1" dirty="0">
                <a:solidFill>
                  <a:prstClr val="black">
                    <a:lumMod val="85000"/>
                    <a:lumOff val="15000"/>
                  </a:prstClr>
                </a:solidFill>
              </a:rPr>
              <a:t>a</a:t>
            </a:r>
            <a:r>
              <a:rPr lang="ru-RU" sz="2200" b="1" dirty="0">
                <a:solidFill>
                  <a:prstClr val="black">
                    <a:lumMod val="85000"/>
                    <a:lumOff val="15000"/>
                  </a:prstClr>
                </a:solidFill>
              </a:rPr>
              <a:t>: </a:t>
            </a:r>
            <a:r>
              <a:rPr lang="ru-RU" sz="2200" dirty="0">
                <a:solidFill>
                  <a:prstClr val="black">
                    <a:lumMod val="85000"/>
                    <a:lumOff val="15000"/>
                  </a:prstClr>
                </a:solidFill>
              </a:rPr>
              <a:t>У 19. и 20. веку, медицина је доживела драматичан напредак. Открића као што су вакцинација, антибиотици, анестезија и радиологија трансформисала су медицинску праксу. Развој генетике и молекуларне биологије довео је до бољег разумевања болести на молекуларном нивоу.</a:t>
            </a:r>
          </a:p>
          <a:p>
            <a:pPr lvl="0">
              <a:buClr>
                <a:srgbClr val="83992A"/>
              </a:buClr>
            </a:pPr>
            <a:r>
              <a:rPr lang="ru-RU" sz="2200" b="1" dirty="0">
                <a:solidFill>
                  <a:prstClr val="black">
                    <a:lumMod val="85000"/>
                    <a:lumOff val="15000"/>
                  </a:prstClr>
                </a:solidFill>
              </a:rPr>
              <a:t>Савремена медицина: </a:t>
            </a:r>
            <a:r>
              <a:rPr lang="ru-RU" sz="2200" dirty="0">
                <a:solidFill>
                  <a:prstClr val="black">
                    <a:lumMod val="85000"/>
                    <a:lumOff val="15000"/>
                  </a:prstClr>
                </a:solidFill>
              </a:rPr>
              <a:t>Данашња медицина обухвата широк спектар специјализација, напредних технологија, и мултидисциплинарног приступа. Персонализована медицина, генска терапија, телемедицина и истраживање регенеративне медицине само су неки од аспеката савремене медицине.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243250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Медицина као друштвени и културни ентитет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Човек је друштвено биће, што значи да је социјална димензија фундаментална за његову природу и функционисање. </a:t>
            </a:r>
          </a:p>
          <a:p>
            <a:r>
              <a:rPr lang="sr-Cyrl-RS" dirty="0"/>
              <a:t>Овај концепт је дубоко укорењен у социологији, психологији и антропологији, а разумевање човека као друштвеног бића има многе импликације на људско понашање, развој, идентитет, културу па и медицину.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366889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Медицина је много више од научне дисциплине која се бави очувањем и обнављањем здравља. </a:t>
            </a:r>
          </a:p>
          <a:p>
            <a:r>
              <a:rPr lang="ru-RU" dirty="0"/>
              <a:t>Она је дубоко утемељена у друштву и култури и представља важан друштвени и културни ентитет. </a:t>
            </a: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Медицина као друштвени и културни ентитет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595684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Медицина као друштвени и културни ентитет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Различите културе имају своје јединствене приступе здрављу и болести. </a:t>
            </a:r>
          </a:p>
          <a:p>
            <a:r>
              <a:rPr lang="ru-RU" dirty="0"/>
              <a:t>Медицина је уско повезана с културом и традицијом, а начин на који људи тумаче болест, лече се и одлучују се за медицинске поступке често је обликован културолошким факторима.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971819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190</TotalTime>
  <Words>1089</Words>
  <Application>Microsoft Office PowerPoint</Application>
  <PresentationFormat>Custom</PresentationFormat>
  <Paragraphs>65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Organic</vt:lpstr>
      <vt:lpstr>Медицина као друштвени и културни ентитет</vt:lpstr>
      <vt:lpstr>Slide 2</vt:lpstr>
      <vt:lpstr>Slide 3</vt:lpstr>
      <vt:lpstr>Фазe у развоју медицине </vt:lpstr>
      <vt:lpstr>Фазe у развоју медицине </vt:lpstr>
      <vt:lpstr>Фазe у развоју медицине </vt:lpstr>
      <vt:lpstr>Медицина као друштвени и културни ентитет</vt:lpstr>
      <vt:lpstr>Медицина као друштвени и културни ентитет</vt:lpstr>
      <vt:lpstr>Медицина као друштвени и културни ентитет</vt:lpstr>
      <vt:lpstr>Медицина као друштвени и културни ентитет</vt:lpstr>
      <vt:lpstr>Медицина као друштвени и културни ентитет</vt:lpstr>
      <vt:lpstr>Медицина као друштвени и културни ентитет</vt:lpstr>
      <vt:lpstr>Медицина као друштвени и културни ентитет</vt:lpstr>
      <vt:lpstr>Медицина као друштвени и културни ентитет</vt:lpstr>
      <vt:lpstr>Глобализација медицине</vt:lpstr>
      <vt:lpstr>Kултура медицине</vt:lpstr>
      <vt:lpstr>Kултура медицине</vt:lpstr>
      <vt:lpstr>Slide 18</vt:lpstr>
      <vt:lpstr>Slide 19</vt:lpstr>
      <vt:lpstr>Slide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soclek</dc:creator>
  <cp:lastModifiedBy>Joca</cp:lastModifiedBy>
  <cp:revision>25</cp:revision>
  <dcterms:created xsi:type="dcterms:W3CDTF">2023-09-13T10:25:46Z</dcterms:created>
  <dcterms:modified xsi:type="dcterms:W3CDTF">2023-12-08T14:33:59Z</dcterms:modified>
</cp:coreProperties>
</file>